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9" r:id="rId5"/>
    <p:sldId id="268" r:id="rId6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0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鍋島 好一朗(ﾘｶｰﾘﾝｸﾞﾋﾞｼﾞﾈｽ販売推進部 ﾘｶｰﾘﾝｸﾞ販売推進課)" initials="鍋島" lastIdx="5" clrIdx="0">
    <p:extLst>
      <p:ext uri="{19B8F6BF-5375-455C-9EA6-DF929625EA0E}">
        <p15:presenceInfo xmlns:p15="http://schemas.microsoft.com/office/powerpoint/2012/main" userId="S::koichiro.nabeshima@cas.softbank.jp::116961a6-c678-4a19-be90-f8f6d320cb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3C75A"/>
    <a:srgbClr val="008000"/>
    <a:srgbClr val="0061FF"/>
    <a:srgbClr val="0000FF"/>
    <a:srgbClr val="FF9933"/>
    <a:srgbClr val="0099FF"/>
    <a:srgbClr val="FFFFFF"/>
    <a:srgbClr val="7F7F7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25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2200" y="176"/>
      </p:cViewPr>
      <p:guideLst>
        <p:guide orient="horz" pos="4105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2F04-47B9-4B0B-8484-7B9711F59931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DA64-01D8-467A-843C-DC5DB79585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71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2F04-47B9-4B0B-8484-7B9711F59931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DA64-01D8-467A-843C-DC5DB79585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25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2F04-47B9-4B0B-8484-7B9711F59931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DA64-01D8-467A-843C-DC5DB79585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29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1221739" y="132939"/>
            <a:ext cx="4414520" cy="397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85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342900" y="2103120"/>
            <a:ext cx="2983230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22041" lvl="0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844083" lvl="1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266124" lvl="2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688165" lvl="3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110207" lvl="4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532248" lvl="5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2954289" lvl="6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376331" lvl="7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3798372" lvl="8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3531870" y="2103120"/>
            <a:ext cx="2983230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22041" lvl="0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844083" lvl="1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266124" lvl="2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688165" lvl="3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110207" lvl="4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532248" lvl="5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2954289" lvl="6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376331" lvl="7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3798372" lvl="8" indent="-21102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2331720" y="8503920"/>
            <a:ext cx="2194560" cy="13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342900" y="8503920"/>
            <a:ext cx="1577340" cy="13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937760" y="8503920"/>
            <a:ext cx="1577340" cy="255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66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66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66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66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66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66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66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66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662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908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2F04-47B9-4B0B-8484-7B9711F59931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DA64-01D8-467A-843C-DC5DB79585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47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2F04-47B9-4B0B-8484-7B9711F59931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DA64-01D8-467A-843C-DC5DB79585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778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2F04-47B9-4B0B-8484-7B9711F59931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DA64-01D8-467A-843C-DC5DB79585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00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2F04-47B9-4B0B-8484-7B9711F59931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DA64-01D8-467A-843C-DC5DB79585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18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2F04-47B9-4B0B-8484-7B9711F59931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DA64-01D8-467A-843C-DC5DB79585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86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2F04-47B9-4B0B-8484-7B9711F59931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DA64-01D8-467A-843C-DC5DB79585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132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2F04-47B9-4B0B-8484-7B9711F59931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DA64-01D8-467A-843C-DC5DB79585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2F04-47B9-4B0B-8484-7B9711F59931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DA64-01D8-467A-843C-DC5DB79585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33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22F04-47B9-4B0B-8484-7B9711F59931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EDA64-01D8-467A-843C-DC5DB79585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03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microsoft.com/office/2007/relationships/hdphoto" Target="../media/hdphoto2.wdp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r/5dYe8s2BAN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D5500C-E15B-EB9C-F2C6-9126AE1EE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55ACC01-F951-1F56-9889-FE46252D54B7}"/>
              </a:ext>
            </a:extLst>
          </p:cNvPr>
          <p:cNvSpPr/>
          <p:nvPr/>
        </p:nvSpPr>
        <p:spPr>
          <a:xfrm>
            <a:off x="2588" y="1000795"/>
            <a:ext cx="6858000" cy="574316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3BE1E756-DEEB-475C-F180-F5017280E18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-99" r="-1"/>
          <a:stretch/>
        </p:blipFill>
        <p:spPr>
          <a:xfrm>
            <a:off x="-1157" y="6128325"/>
            <a:ext cx="6858000" cy="2868368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EB86FDAE-ECCE-B7FA-69A9-1E13A66D928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-99" r="-1"/>
          <a:stretch/>
        </p:blipFill>
        <p:spPr>
          <a:xfrm>
            <a:off x="0" y="1181306"/>
            <a:ext cx="6858000" cy="2265037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281BCE46-E1F9-F1B2-AFA3-82C02003C50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9" r="-1"/>
          <a:stretch/>
        </p:blipFill>
        <p:spPr>
          <a:xfrm>
            <a:off x="1" y="2990737"/>
            <a:ext cx="6858000" cy="3324880"/>
          </a:xfrm>
          <a:prstGeom prst="rect">
            <a:avLst/>
          </a:prstGeom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03E79E6-2DEA-5EDE-801A-65C5B38A49EF}"/>
              </a:ext>
            </a:extLst>
          </p:cNvPr>
          <p:cNvSpPr txBox="1"/>
          <p:nvPr/>
        </p:nvSpPr>
        <p:spPr>
          <a:xfrm>
            <a:off x="627404" y="2289049"/>
            <a:ext cx="5662359" cy="12311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kumimoji="1" lang="en-US" altLang="ja-JP" sz="16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LINE WORKS </a:t>
            </a:r>
            <a:r>
              <a:rPr kumimoji="1"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をお客様にご販売されるパートナー様向けの</a:t>
            </a:r>
            <a:r>
              <a:rPr kumimoji="1" lang="en-US" altLang="ja-JP" sz="1600" b="1" u="sng" dirty="0">
                <a:solidFill>
                  <a:srgbClr val="0066FF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DIS</a:t>
            </a:r>
            <a:r>
              <a:rPr kumimoji="1" lang="ja-JP" altLang="en-US" sz="1600" b="1" u="sng">
                <a:solidFill>
                  <a:srgbClr val="0066FF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オリジナルパートナープログラム</a:t>
            </a:r>
            <a:r>
              <a:rPr kumimoji="1"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です。</a:t>
            </a:r>
            <a:endParaRPr kumimoji="1" lang="en-US" altLang="ja-JP" sz="16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endParaRPr kumimoji="1" lang="ja-JP" altLang="en-US" sz="700" b="1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r>
              <a:rPr kumimoji="1" lang="en-US" altLang="ja-JP" sz="16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LINE WORKS</a:t>
            </a:r>
            <a:r>
              <a:rPr kumimoji="1"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の実績創出に必要なご支援の提供を行い、</a:t>
            </a:r>
            <a:endParaRPr kumimoji="1" lang="en-US" altLang="ja-JP" sz="16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r>
              <a:rPr kumimoji="1"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ストックビジネスの拡大に寄与させていただきます。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78A90D1-0658-B308-73CD-13E6FD5E2A4D}"/>
              </a:ext>
            </a:extLst>
          </p:cNvPr>
          <p:cNvGrpSpPr/>
          <p:nvPr/>
        </p:nvGrpSpPr>
        <p:grpSpPr>
          <a:xfrm>
            <a:off x="168290" y="6440541"/>
            <a:ext cx="6823304" cy="585458"/>
            <a:chOff x="1816157" y="13233285"/>
            <a:chExt cx="8320042" cy="915365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8C62AB80-BD97-4704-FBA6-65DB37F4928E}"/>
                </a:ext>
              </a:extLst>
            </p:cNvPr>
            <p:cNvSpPr/>
            <p:nvPr/>
          </p:nvSpPr>
          <p:spPr>
            <a:xfrm>
              <a:off x="1816157" y="13233285"/>
              <a:ext cx="8036401" cy="915365"/>
            </a:xfrm>
            <a:prstGeom prst="round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AA8E4A9A-AE68-3679-1F05-07ED108EA1FD}"/>
                </a:ext>
              </a:extLst>
            </p:cNvPr>
            <p:cNvSpPr/>
            <p:nvPr/>
          </p:nvSpPr>
          <p:spPr>
            <a:xfrm>
              <a:off x="2099798" y="13473073"/>
              <a:ext cx="8036401" cy="508087"/>
            </a:xfrm>
            <a:prstGeom prst="round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b="1" kern="0" dirty="0">
                  <a:solidFill>
                    <a:schemeClr val="tx1"/>
                  </a:solidFill>
                  <a:latin typeface="Meiryo UI" panose="020B0604030504040204" pitchFamily="34" charset="-128"/>
                  <a:ea typeface="Meiryo UI" panose="020B0604030504040204" pitchFamily="34" charset="-128"/>
                  <a:cs typeface="メイリオ" panose="020B0604030504040204" pitchFamily="50" charset="-128"/>
                </a:rPr>
                <a:t>LINE WORKS</a:t>
              </a:r>
              <a:r>
                <a:rPr lang="ja-JP" altLang="en-US" sz="1600" b="1" kern="0">
                  <a:solidFill>
                    <a:schemeClr val="tx1"/>
                  </a:solidFill>
                  <a:latin typeface="Meiryo UI" panose="020B0604030504040204" pitchFamily="34" charset="-128"/>
                  <a:ea typeface="Meiryo UI" panose="020B0604030504040204" pitchFamily="34" charset="-128"/>
                  <a:cs typeface="メイリオ" panose="020B0604030504040204" pitchFamily="50" charset="-128"/>
                </a:rPr>
                <a:t>チャネルパートナープログラム「</a:t>
              </a:r>
              <a:r>
                <a:rPr lang="en-US" altLang="ja-JP" sz="1600" b="1" kern="0" dirty="0">
                  <a:solidFill>
                    <a:schemeClr val="tx1"/>
                  </a:solidFill>
                  <a:latin typeface="Meiryo UI" panose="020B0604030504040204" pitchFamily="34" charset="-128"/>
                  <a:ea typeface="Meiryo UI" panose="020B0604030504040204" pitchFamily="34" charset="-128"/>
                  <a:cs typeface="メイリオ" panose="020B0604030504040204" pitchFamily="50" charset="-128"/>
                </a:rPr>
                <a:t>LCP 2nd</a:t>
              </a:r>
              <a:r>
                <a:rPr lang="ja-JP" altLang="en-US" sz="1600" b="1" kern="0">
                  <a:solidFill>
                    <a:schemeClr val="tx1"/>
                  </a:solidFill>
                  <a:latin typeface="Meiryo UI" panose="020B0604030504040204" pitchFamily="34" charset="-128"/>
                  <a:ea typeface="Meiryo UI" panose="020B0604030504040204" pitchFamily="34" charset="-128"/>
                  <a:cs typeface="メイリオ" panose="020B0604030504040204" pitchFamily="50" charset="-128"/>
                </a:rPr>
                <a:t>」</a:t>
              </a:r>
              <a:r>
                <a:rPr kumimoji="1" lang="ja-JP" altLang="en-US" sz="1400">
                  <a:solidFill>
                    <a:schemeClr val="tx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は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rgbClr val="0061FF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費用なし </a:t>
              </a:r>
              <a:r>
                <a:rPr kumimoji="1" lang="ja-JP" altLang="en-US" sz="1200" b="1">
                  <a:solidFill>
                    <a:schemeClr val="tx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で</a:t>
              </a:r>
              <a:r>
                <a:rPr kumimoji="1" lang="ja-JP" altLang="en-US" sz="1050" b="1">
                  <a:solidFill>
                    <a:schemeClr val="tx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 </a:t>
              </a:r>
              <a:r>
                <a:rPr kumimoji="1" lang="ja-JP" altLang="en-US" sz="1600" b="1" u="sng">
                  <a:solidFill>
                    <a:srgbClr val="0061FF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ご登録いただけます</a:t>
              </a:r>
              <a:endParaRPr kumimoji="1" lang="en-US" altLang="ja-JP" sz="1100" b="1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pic>
        <p:nvPicPr>
          <p:cNvPr id="46" name="グラフィックス 45" descr="バッジ: チェックマーク 1 単色塗りつぶし">
            <a:extLst>
              <a:ext uri="{FF2B5EF4-FFF2-40B4-BE49-F238E27FC236}">
                <a16:creationId xmlns:a16="http://schemas.microsoft.com/office/drawing/2014/main" id="{11F4B07D-AA3B-3A71-9C92-FFD67378E58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2058" y="6521152"/>
            <a:ext cx="375901" cy="375901"/>
          </a:xfrm>
          <a:prstGeom prst="rect">
            <a:avLst/>
          </a:prstGeom>
        </p:spPr>
      </p:pic>
      <p:sp>
        <p:nvSpPr>
          <p:cNvPr id="51" name="角丸四角形 10">
            <a:extLst>
              <a:ext uri="{FF2B5EF4-FFF2-40B4-BE49-F238E27FC236}">
                <a16:creationId xmlns:a16="http://schemas.microsoft.com/office/drawing/2014/main" id="{65BEE245-F6C2-BBE6-1B70-505493F8F2EE}"/>
              </a:ext>
            </a:extLst>
          </p:cNvPr>
          <p:cNvSpPr/>
          <p:nvPr/>
        </p:nvSpPr>
        <p:spPr>
          <a:xfrm>
            <a:off x="212083" y="4096590"/>
            <a:ext cx="2016767" cy="1392390"/>
          </a:xfrm>
          <a:prstGeom prst="roundRect">
            <a:avLst>
              <a:gd name="adj" fmla="val 22086"/>
            </a:avLst>
          </a:prstGeom>
          <a:solidFill>
            <a:sysClr val="window" lastClr="FFFFFF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>
              <a:defRPr/>
            </a:pPr>
            <a:r>
              <a:rPr kumimoji="0" lang="ja-JP" altLang="en-US" sz="2000" b="1" kern="0" cap="none" spc="0" normalizeH="0" baseline="0" noProof="0">
                <a:ln>
                  <a:noFill/>
                </a:ln>
                <a:solidFill>
                  <a:srgbClr val="0000FF"/>
                </a:solidFill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販売店</a:t>
            </a:r>
            <a:endParaRPr kumimoji="0" lang="en-US" altLang="ja-JP" sz="2000" b="1" kern="0" cap="none" spc="0" normalizeH="0" baseline="0" noProof="0" dirty="0">
              <a:ln>
                <a:noFill/>
              </a:ln>
              <a:solidFill>
                <a:srgbClr val="0000FF"/>
              </a:solidFill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914377">
              <a:defRPr/>
            </a:pPr>
            <a:r>
              <a:rPr kumimoji="0" lang="ja-JP" altLang="en-US" sz="2000" b="1" kern="0" cap="none" spc="0" normalizeH="0" baseline="0" noProof="0">
                <a:ln>
                  <a:noFill/>
                </a:ln>
                <a:solidFill>
                  <a:srgbClr val="0000FF"/>
                </a:solidFill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営業サポート</a:t>
            </a:r>
            <a:endParaRPr kumimoji="0" lang="en-US" altLang="ja-JP" sz="2000" b="1" kern="0" cap="none" spc="0" normalizeH="0" baseline="0" noProof="0" dirty="0">
              <a:ln>
                <a:noFill/>
              </a:ln>
              <a:solidFill>
                <a:srgbClr val="0000FF"/>
              </a:solidFill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914377">
              <a:defRPr/>
            </a:pPr>
            <a:endParaRPr lang="en-US" altLang="ja-JP" sz="1100" b="1" i="0" u="none" strike="noStrike" kern="0" dirty="0">
              <a:solidFill>
                <a:srgbClr val="0000FF"/>
              </a:solidFill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914377"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・営業担当配置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914377">
              <a:defRPr/>
            </a:pPr>
            <a:r>
              <a:rPr lang="ja-JP" altLang="en-US" sz="1400" kern="0">
                <a:latin typeface="Meiryo UI" panose="020B0604030504040204" pitchFamily="34" charset="-128"/>
                <a:ea typeface="Meiryo UI" panose="020B0604030504040204" pitchFamily="34" charset="-128"/>
              </a:rPr>
              <a:t>・問い合わせ窓口</a:t>
            </a: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1" name="四角形: 角度付き 60">
            <a:extLst>
              <a:ext uri="{FF2B5EF4-FFF2-40B4-BE49-F238E27FC236}">
                <a16:creationId xmlns:a16="http://schemas.microsoft.com/office/drawing/2014/main" id="{E8C439D8-BC0E-F9EC-AA34-02655FC52296}"/>
              </a:ext>
            </a:extLst>
          </p:cNvPr>
          <p:cNvSpPr/>
          <p:nvPr/>
        </p:nvSpPr>
        <p:spPr>
          <a:xfrm>
            <a:off x="268521" y="3523052"/>
            <a:ext cx="6380129" cy="447078"/>
          </a:xfrm>
          <a:prstGeom prst="bevel">
            <a:avLst/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　　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LCP2nd</a:t>
            </a:r>
            <a:r>
              <a:rPr kumimoji="1" lang="ja-JP" altLang="en-US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の加入特典・メリット　</a:t>
            </a:r>
            <a:r>
              <a:rPr kumimoji="1" lang="ja-JP" altLang="en-US" sz="1400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詳細は裏面をご覧ください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角丸四角形 10">
            <a:extLst>
              <a:ext uri="{FF2B5EF4-FFF2-40B4-BE49-F238E27FC236}">
                <a16:creationId xmlns:a16="http://schemas.microsoft.com/office/drawing/2014/main" id="{A23A0621-6D9F-B207-9403-878FF92B660F}"/>
              </a:ext>
            </a:extLst>
          </p:cNvPr>
          <p:cNvSpPr/>
          <p:nvPr/>
        </p:nvSpPr>
        <p:spPr>
          <a:xfrm>
            <a:off x="2409341" y="4096590"/>
            <a:ext cx="2016767" cy="1392390"/>
          </a:xfrm>
          <a:prstGeom prst="roundRect">
            <a:avLst>
              <a:gd name="adj" fmla="val 22086"/>
            </a:avLst>
          </a:prstGeom>
          <a:solidFill>
            <a:sysClr val="window" lastClr="FFFFFF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>
              <a:defRPr/>
            </a:pPr>
            <a:r>
              <a:rPr lang="ja-JP" altLang="en-US" sz="2000" b="1" i="0" u="none" strike="noStrike">
                <a:solidFill>
                  <a:srgbClr val="0000FF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提案活動</a:t>
            </a:r>
            <a:endParaRPr lang="en-US" altLang="ja-JP" sz="2000" b="1" i="0" u="none" strike="noStrike" dirty="0">
              <a:solidFill>
                <a:srgbClr val="0000FF"/>
              </a:solidFill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914377">
              <a:defRPr/>
            </a:pPr>
            <a:r>
              <a:rPr lang="ja-JP" altLang="en-US" sz="2000" b="1" i="0" u="none" strike="noStrike">
                <a:solidFill>
                  <a:srgbClr val="0000FF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サポート</a:t>
            </a:r>
            <a:endParaRPr lang="en-US" altLang="ja-JP" sz="2000" b="1" i="0" u="none" strike="noStrike" dirty="0">
              <a:solidFill>
                <a:srgbClr val="0000FF"/>
              </a:solidFill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914377">
              <a:defRPr/>
            </a:pPr>
            <a:endParaRPr lang="en-US" altLang="ja-JP" sz="1050" b="1" kern="0" noProof="0" dirty="0">
              <a:solidFill>
                <a:srgbClr val="0000FF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914377">
              <a:defRPr/>
            </a:pPr>
            <a:r>
              <a:rPr lang="ja-JP" altLang="en-US" sz="1400" kern="0">
                <a:latin typeface="Meiryo UI" panose="020B0604030504040204" pitchFamily="34" charset="-128"/>
                <a:ea typeface="Meiryo UI" panose="020B0604030504040204" pitchFamily="34" charset="-128"/>
              </a:rPr>
              <a:t>・提案同行</a:t>
            </a:r>
            <a:endParaRPr lang="en-US" altLang="ja-JP" sz="1400" kern="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914377">
              <a:defRPr/>
            </a:pPr>
            <a:r>
              <a:rPr lang="ja-JP" altLang="en-US" sz="1400" kern="0">
                <a:latin typeface="Meiryo UI" panose="020B0604030504040204" pitchFamily="34" charset="-128"/>
                <a:ea typeface="Meiryo UI" panose="020B0604030504040204" pitchFamily="34" charset="-128"/>
              </a:rPr>
              <a:t>・商談支援</a:t>
            </a:r>
            <a:endParaRPr kumimoji="0" lang="ja-JP" altLang="en-US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" name="角丸四角形 10">
            <a:extLst>
              <a:ext uri="{FF2B5EF4-FFF2-40B4-BE49-F238E27FC236}">
                <a16:creationId xmlns:a16="http://schemas.microsoft.com/office/drawing/2014/main" id="{E77B7145-D773-3DA8-11D6-8FDAF4445A48}"/>
              </a:ext>
            </a:extLst>
          </p:cNvPr>
          <p:cNvSpPr/>
          <p:nvPr/>
        </p:nvSpPr>
        <p:spPr>
          <a:xfrm>
            <a:off x="4606599" y="4102061"/>
            <a:ext cx="2016767" cy="1392390"/>
          </a:xfrm>
          <a:prstGeom prst="roundRect">
            <a:avLst>
              <a:gd name="adj" fmla="val 22086"/>
            </a:avLst>
          </a:prstGeom>
          <a:solidFill>
            <a:sysClr val="window" lastClr="FFFFFF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>
              <a:defRPr/>
            </a:pPr>
            <a:r>
              <a:rPr lang="ja-JP" altLang="en-US" sz="2000" b="1" i="0" u="none" strike="noStrike">
                <a:solidFill>
                  <a:srgbClr val="0000FF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販売促進</a:t>
            </a:r>
            <a:endParaRPr lang="en-US" altLang="ja-JP" sz="2000" b="1" i="0" u="none" strike="noStrike" dirty="0">
              <a:solidFill>
                <a:srgbClr val="0000FF"/>
              </a:solidFill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914377">
              <a:defRPr/>
            </a:pPr>
            <a:r>
              <a:rPr kumimoji="0" lang="ja-JP" altLang="en-US" sz="2000" b="1" kern="0" cap="none" spc="0" normalizeH="0" baseline="0" noProof="0">
                <a:ln>
                  <a:noFill/>
                </a:ln>
                <a:solidFill>
                  <a:srgbClr val="0000FF"/>
                </a:solidFill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サポート</a:t>
            </a:r>
            <a:endParaRPr kumimoji="0" lang="en-US" altLang="ja-JP" sz="2000" b="1" kern="0" cap="none" spc="0" normalizeH="0" baseline="0" noProof="0" dirty="0">
              <a:ln>
                <a:noFill/>
              </a:ln>
              <a:solidFill>
                <a:srgbClr val="0000FF"/>
              </a:solidFill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914377">
              <a:defRPr/>
            </a:pPr>
            <a:endParaRPr lang="en-US" altLang="ja-JP" sz="1050" b="1" kern="0" noProof="0" dirty="0">
              <a:solidFill>
                <a:srgbClr val="0000FF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914377"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30</a:t>
            </a: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万円の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MDF</a:t>
            </a: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支援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914377">
              <a:defRPr/>
            </a:pPr>
            <a:r>
              <a:rPr lang="ja-JP" altLang="en-US" sz="1400" kern="0">
                <a:latin typeface="Meiryo UI" panose="020B0604030504040204" pitchFamily="34" charset="-128"/>
                <a:ea typeface="Meiryo UI" panose="020B0604030504040204" pitchFamily="34" charset="-128"/>
              </a:rPr>
              <a:t>・アウトバンドコール</a:t>
            </a:r>
            <a:endParaRPr kumimoji="0" lang="ja-JP" altLang="en-US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0F47AD36-19B8-163E-81FD-58BC5EEEA9D0}"/>
              </a:ext>
            </a:extLst>
          </p:cNvPr>
          <p:cNvCxnSpPr>
            <a:cxnSpLocks/>
          </p:cNvCxnSpPr>
          <p:nvPr/>
        </p:nvCxnSpPr>
        <p:spPr>
          <a:xfrm>
            <a:off x="241669" y="1663376"/>
            <a:ext cx="6380129" cy="0"/>
          </a:xfrm>
          <a:prstGeom prst="line">
            <a:avLst/>
          </a:prstGeom>
          <a:ln w="38100">
            <a:solidFill>
              <a:srgbClr val="03C8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879C37A-D9C4-201B-493F-7AD85AC1DEAD}"/>
              </a:ext>
            </a:extLst>
          </p:cNvPr>
          <p:cNvSpPr txBox="1"/>
          <p:nvPr/>
        </p:nvSpPr>
        <p:spPr>
          <a:xfrm>
            <a:off x="409352" y="1075006"/>
            <a:ext cx="6448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DIS</a:t>
            </a:r>
            <a:r>
              <a:rPr kumimoji="1" lang="ja-JP" altLang="en-US" sz="2400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オリジナル</a:t>
            </a:r>
            <a:r>
              <a:rPr kumimoji="1" lang="en-US" altLang="ja-JP" sz="2400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ja-JP" altLang="en-US" sz="2400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パートナープログラム</a:t>
            </a:r>
            <a:r>
              <a:rPr kumimoji="1" lang="en-US" altLang="ja-JP" sz="2400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ja-JP" altLang="en-US" sz="2400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「</a:t>
            </a:r>
            <a:r>
              <a:rPr kumimoji="1" lang="en-US" altLang="ja-JP" sz="2400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LCP 2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nd</a:t>
            </a:r>
            <a:r>
              <a:rPr kumimoji="1" lang="ja-JP" altLang="en-US" sz="2400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」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A19CECC-B3C5-3748-3D96-5962CC5B5BB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241" y="415007"/>
            <a:ext cx="2585132" cy="325281"/>
          </a:xfrm>
          <a:prstGeom prst="rect">
            <a:avLst/>
          </a:prstGeom>
        </p:spPr>
      </p:pic>
      <p:pic>
        <p:nvPicPr>
          <p:cNvPr id="1028" name="Picture 4" descr="ご利用条件 | ダイワボウ情報システム株式会社">
            <a:extLst>
              <a:ext uri="{FF2B5EF4-FFF2-40B4-BE49-F238E27FC236}">
                <a16:creationId xmlns:a16="http://schemas.microsoft.com/office/drawing/2014/main" id="{0880245D-5FEA-1AC3-23B5-E39B7F1EC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68" y="199121"/>
            <a:ext cx="2380727" cy="80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B77965EC-4504-FA1C-90C1-A1EECA87E8F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11062" y="361392"/>
            <a:ext cx="468880" cy="461666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C76BE34-3838-0CB4-EFDD-D99DE20530B0}"/>
              </a:ext>
            </a:extLst>
          </p:cNvPr>
          <p:cNvSpPr txBox="1"/>
          <p:nvPr/>
        </p:nvSpPr>
        <p:spPr>
          <a:xfrm>
            <a:off x="44164" y="7669137"/>
            <a:ext cx="68288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ja-JP" altLang="en-US" b="1">
                <a:latin typeface="Meiryo UI" panose="020B0604030504040204" pitchFamily="34" charset="-128"/>
                <a:ea typeface="Meiryo UI" panose="020B0604030504040204" pitchFamily="34" charset="-128"/>
              </a:rPr>
              <a:t>加入条件：</a:t>
            </a:r>
            <a:r>
              <a:rPr lang="ja-JP" altLang="en-US" b="1" u="sng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リード創出活動の合意</a:t>
            </a:r>
            <a:r>
              <a:rPr lang="en-US" altLang="ja-JP" b="1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b="1" u="sng">
                <a:latin typeface="Meiryo UI" panose="020B0604030504040204" pitchFamily="34" charset="-128"/>
                <a:ea typeface="Meiryo UI" panose="020B0604030504040204" pitchFamily="34" charset="-128"/>
              </a:rPr>
              <a:t>ビジネス</a:t>
            </a:r>
            <a:r>
              <a:rPr lang="en-US" altLang="ja-JP" b="1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MTG</a:t>
            </a:r>
            <a:r>
              <a:rPr lang="ja-JP" altLang="en-US" b="1" u="sng">
                <a:latin typeface="Meiryo UI" panose="020B0604030504040204" pitchFamily="34" charset="-128"/>
                <a:ea typeface="Meiryo UI" panose="020B0604030504040204" pitchFamily="34" charset="-128"/>
              </a:rPr>
              <a:t>実施</a:t>
            </a:r>
            <a:r>
              <a:rPr lang="en-US" altLang="ja-JP" b="1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b="1" u="sng">
                <a:latin typeface="Meiryo UI" panose="020B0604030504040204" pitchFamily="34" charset="-128"/>
                <a:ea typeface="Meiryo UI" panose="020B0604030504040204" pitchFamily="34" charset="-128"/>
              </a:rPr>
              <a:t>勉強会</a:t>
            </a:r>
            <a:endParaRPr lang="en-US" altLang="ja-JP" b="1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ja-JP" altLang="en-US" b="1">
                <a:latin typeface="Meiryo UI" panose="020B0604030504040204" pitchFamily="34" charset="-128"/>
                <a:ea typeface="Meiryo UI" panose="020B0604030504040204" pitchFamily="34" charset="-128"/>
              </a:rPr>
              <a:t>年次更新条件：</a:t>
            </a:r>
            <a:r>
              <a:rPr lang="ja-JP" altLang="en-US" b="1" u="sng">
                <a:latin typeface="Meiryo UI" panose="020B0604030504040204" pitchFamily="34" charset="-128"/>
                <a:ea typeface="Meiryo UI" panose="020B0604030504040204" pitchFamily="34" charset="-128"/>
              </a:rPr>
              <a:t>年間</a:t>
            </a:r>
            <a:r>
              <a:rPr lang="en-US" altLang="ja-JP" b="1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30</a:t>
            </a:r>
            <a:r>
              <a:rPr lang="en" altLang="ja-JP" b="1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ID</a:t>
            </a:r>
            <a:r>
              <a:rPr lang="ja-JP" altLang="en-US" b="1" u="sng">
                <a:latin typeface="Meiryo UI" panose="020B0604030504040204" pitchFamily="34" charset="-128"/>
                <a:ea typeface="Meiryo UI" panose="020B0604030504040204" pitchFamily="34" charset="-128"/>
              </a:rPr>
              <a:t>以上獲得</a:t>
            </a:r>
            <a:r>
              <a:rPr lang="en-US" altLang="ja-JP" b="1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b="1" u="sng">
                <a:latin typeface="Meiryo UI" panose="020B0604030504040204" pitchFamily="34" charset="-128"/>
                <a:ea typeface="Meiryo UI" panose="020B0604030504040204" pitchFamily="34" charset="-128"/>
              </a:rPr>
              <a:t>新規・追加</a:t>
            </a:r>
            <a:r>
              <a:rPr lang="en-US" altLang="ja-JP" b="1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  <a:p>
            <a:pPr algn="ctr"/>
            <a:r>
              <a:rPr lang="en" altLang="ja-JP" sz="16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or</a:t>
            </a:r>
          </a:p>
          <a:p>
            <a:pPr algn="ctr"/>
            <a:r>
              <a:rPr lang="ja-JP" altLang="en-US" b="1" u="sng">
                <a:latin typeface="Meiryo UI" panose="020B0604030504040204" pitchFamily="34" charset="-128"/>
                <a:ea typeface="Meiryo UI" panose="020B0604030504040204" pitchFamily="34" charset="-128"/>
              </a:rPr>
              <a:t>年</a:t>
            </a:r>
            <a:r>
              <a:rPr lang="en-US" altLang="ja-JP" b="1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b="1" u="sng">
                <a:latin typeface="Meiryo UI" panose="020B0604030504040204" pitchFamily="34" charset="-128"/>
                <a:ea typeface="Meiryo UI" panose="020B0604030504040204" pitchFamily="34" charset="-128"/>
              </a:rPr>
              <a:t>件の商談同席</a:t>
            </a:r>
            <a:r>
              <a:rPr lang="en-US" altLang="ja-JP" b="1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b="1" u="sng">
                <a:latin typeface="Meiryo UI" panose="020B0604030504040204" pitchFamily="34" charset="-128"/>
                <a:ea typeface="Meiryo UI" panose="020B0604030504040204" pitchFamily="34" charset="-128"/>
              </a:rPr>
              <a:t>下期加入の場合は</a:t>
            </a:r>
            <a:r>
              <a:rPr lang="en-US" altLang="ja-JP" b="1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b="1" u="sng">
                <a:latin typeface="Meiryo UI" panose="020B0604030504040204" pitchFamily="34" charset="-128"/>
                <a:ea typeface="Meiryo UI" panose="020B0604030504040204" pitchFamily="34" charset="-128"/>
              </a:rPr>
              <a:t>件の商談同席</a:t>
            </a:r>
            <a:r>
              <a:rPr lang="en-US" altLang="ja-JP" b="1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</p:txBody>
      </p:sp>
      <p:sp>
        <p:nvSpPr>
          <p:cNvPr id="18" name="四角形: 角度付き 60">
            <a:extLst>
              <a:ext uri="{FF2B5EF4-FFF2-40B4-BE49-F238E27FC236}">
                <a16:creationId xmlns:a16="http://schemas.microsoft.com/office/drawing/2014/main" id="{8055545E-145D-81EF-F024-454DBEEFFD1D}"/>
              </a:ext>
            </a:extLst>
          </p:cNvPr>
          <p:cNvSpPr/>
          <p:nvPr/>
        </p:nvSpPr>
        <p:spPr>
          <a:xfrm>
            <a:off x="268521" y="1779100"/>
            <a:ext cx="6380129" cy="447078"/>
          </a:xfrm>
          <a:prstGeom prst="bevel">
            <a:avLst/>
          </a:prstGeom>
          <a:solidFill>
            <a:srgbClr val="03C75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LINE WORKS </a:t>
            </a:r>
            <a:r>
              <a:rPr kumimoji="1" lang="ja-JP" altLang="en-US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チャネルパートナープログラム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ja-JP" altLang="en-US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「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LCP 2nd</a:t>
            </a:r>
            <a:r>
              <a:rPr kumimoji="1" lang="ja-JP" altLang="en-US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」とは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9" name="四角形: 角度付き 60">
            <a:extLst>
              <a:ext uri="{FF2B5EF4-FFF2-40B4-BE49-F238E27FC236}">
                <a16:creationId xmlns:a16="http://schemas.microsoft.com/office/drawing/2014/main" id="{392B9DBB-F95D-F4A9-4135-B45B6C99D492}"/>
              </a:ext>
            </a:extLst>
          </p:cNvPr>
          <p:cNvSpPr/>
          <p:nvPr/>
        </p:nvSpPr>
        <p:spPr>
          <a:xfrm>
            <a:off x="338934" y="7146619"/>
            <a:ext cx="6380129" cy="447078"/>
          </a:xfrm>
          <a:prstGeom prst="bevel">
            <a:avLst/>
          </a:prstGeom>
          <a:solidFill>
            <a:srgbClr val="006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加入条件・年次更新条件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8681411-3868-C153-84BB-40A827795CBE}"/>
              </a:ext>
            </a:extLst>
          </p:cNvPr>
          <p:cNvSpPr/>
          <p:nvPr/>
        </p:nvSpPr>
        <p:spPr>
          <a:xfrm>
            <a:off x="-2315" y="9043864"/>
            <a:ext cx="6858000" cy="100135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251660D-2B63-2E3E-BBFC-40122DB9AD22}"/>
              </a:ext>
            </a:extLst>
          </p:cNvPr>
          <p:cNvSpPr txBox="1"/>
          <p:nvPr/>
        </p:nvSpPr>
        <p:spPr>
          <a:xfrm>
            <a:off x="279560" y="5654997"/>
            <a:ext cx="64565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年目特典：</a:t>
            </a:r>
            <a:r>
              <a:rPr lang="en" altLang="ja-JP" sz="16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MDF(</a:t>
            </a:r>
            <a:r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上限</a:t>
            </a:r>
            <a:r>
              <a:rPr lang="en-US" altLang="ja-JP" sz="16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15</a:t>
            </a:r>
            <a:r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万円</a:t>
            </a:r>
            <a:r>
              <a:rPr lang="en-US" altLang="ja-JP" sz="16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提供継続</a:t>
            </a:r>
          </a:p>
          <a:p>
            <a:r>
              <a:rPr lang="en-US" altLang="ja-JP" sz="16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年目特典：</a:t>
            </a:r>
            <a:r>
              <a:rPr lang="en" altLang="ja-JP" sz="16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LINE WORKS Web</a:t>
            </a:r>
            <a:r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ページの販売店検索に社名掲載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352395A-CFCB-7DF6-28AB-C9858DABDB66}"/>
              </a:ext>
            </a:extLst>
          </p:cNvPr>
          <p:cNvSpPr/>
          <p:nvPr/>
        </p:nvSpPr>
        <p:spPr>
          <a:xfrm>
            <a:off x="0" y="-3337"/>
            <a:ext cx="6858000" cy="100135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524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36125-550E-4149-52FA-6A5E4B16E7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角丸四角形 10">
            <a:extLst>
              <a:ext uri="{FF2B5EF4-FFF2-40B4-BE49-F238E27FC236}">
                <a16:creationId xmlns:a16="http://schemas.microsoft.com/office/drawing/2014/main" id="{81BF7A4A-EC9F-4245-10B3-154DBD6F3EE5}"/>
              </a:ext>
            </a:extLst>
          </p:cNvPr>
          <p:cNvSpPr/>
          <p:nvPr/>
        </p:nvSpPr>
        <p:spPr>
          <a:xfrm>
            <a:off x="53008" y="285967"/>
            <a:ext cx="6723767" cy="4177805"/>
          </a:xfrm>
          <a:prstGeom prst="roundRect">
            <a:avLst>
              <a:gd name="adj" fmla="val 2460"/>
            </a:avLst>
          </a:prstGeom>
          <a:solidFill>
            <a:sysClr val="window" lastClr="FFFFFF"/>
          </a:solidFill>
          <a:ln w="3175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</a:ln>
          <a:effectLst>
            <a:outerShdw blurRad="50800" dist="38100" dir="2700000" algn="tl" rotWithShape="0">
              <a:srgbClr val="4F81BD">
                <a:lumMod val="75000"/>
                <a:alpha val="36000"/>
              </a:srgb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FA60F83E-7AB8-447F-8DA4-84867DC3C182}"/>
              </a:ext>
            </a:extLst>
          </p:cNvPr>
          <p:cNvCxnSpPr>
            <a:cxnSpLocks/>
          </p:cNvCxnSpPr>
          <p:nvPr/>
        </p:nvCxnSpPr>
        <p:spPr>
          <a:xfrm>
            <a:off x="284533" y="217207"/>
            <a:ext cx="6380129" cy="0"/>
          </a:xfrm>
          <a:prstGeom prst="line">
            <a:avLst/>
          </a:prstGeom>
          <a:ln w="38100">
            <a:solidFill>
              <a:srgbClr val="03C8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290DFF1-FB55-C98D-87E5-F583A0B8D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903813"/>
              </p:ext>
            </p:extLst>
          </p:nvPr>
        </p:nvGraphicFramePr>
        <p:xfrm>
          <a:off x="135529" y="843486"/>
          <a:ext cx="6568889" cy="3520560"/>
        </p:xfrm>
        <a:graphic>
          <a:graphicData uri="http://schemas.openxmlformats.org/drawingml/2006/table">
            <a:tbl>
              <a:tblPr firstRow="1" bandRow="1"/>
              <a:tblGrid>
                <a:gridCol w="805375">
                  <a:extLst>
                    <a:ext uri="{9D8B030D-6E8A-4147-A177-3AD203B41FA5}">
                      <a16:colId xmlns:a16="http://schemas.microsoft.com/office/drawing/2014/main" val="366770017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85145202"/>
                    </a:ext>
                  </a:extLst>
                </a:gridCol>
                <a:gridCol w="4239514">
                  <a:extLst>
                    <a:ext uri="{9D8B030D-6E8A-4147-A177-3AD203B41FA5}">
                      <a16:colId xmlns:a16="http://schemas.microsoft.com/office/drawing/2014/main" val="989504758"/>
                    </a:ext>
                  </a:extLst>
                </a:gridCol>
              </a:tblGrid>
              <a:tr h="36715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サポート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メニュー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詳細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821783"/>
                  </a:ext>
                </a:extLst>
              </a:tr>
              <a:tr h="434874">
                <a:tc rowSpan="3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>
                          <a:solidFill>
                            <a:schemeClr val="bg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営業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ja-JP" altLang="en-US" sz="1200" b="1">
                          <a:solidFill>
                            <a:schemeClr val="bg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サポート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営業担当配置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メーカー担当が提案をサポート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459472"/>
                  </a:ext>
                </a:extLst>
              </a:tr>
              <a:tr h="4348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問合せ窓口配置</a:t>
                      </a:r>
                      <a:endParaRPr kumimoji="1" lang="ja-JP" altLang="en-US" sz="1200" b="1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仕様、操作確認などの問い合わせ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972323"/>
                  </a:ext>
                </a:extLst>
              </a:tr>
              <a:tr h="4348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カスタマーサクセス</a:t>
                      </a:r>
                      <a:endParaRPr kumimoji="1" lang="ja-JP" altLang="en-US" sz="1200" b="1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導入後の利活用、利用拡大のための支援コール</a:t>
                      </a: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/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解約防止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800872"/>
                  </a:ext>
                </a:extLst>
              </a:tr>
              <a:tr h="434874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>
                          <a:solidFill>
                            <a:schemeClr val="bg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提案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ja-JP" altLang="en-US" sz="1200" b="1">
                          <a:solidFill>
                            <a:schemeClr val="bg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サポート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Segoe UI" panose="020B0502040204020203" pitchFamily="34" charset="0"/>
                        </a:rPr>
                        <a:t>メーカーの</a:t>
                      </a:r>
                      <a:r>
                        <a:rPr lang="ja-JP" altLang="en-US" sz="1200" b="1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Segoe UI" panose="020B0502040204020203" pitchFamily="34" charset="0"/>
                        </a:rPr>
                        <a:t>提案同席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商談同席</a:t>
                      </a: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オンライン</a:t>
                      </a: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、標準</a:t>
                      </a:r>
                      <a:r>
                        <a:rPr kumimoji="1" lang="ja-JP" altLang="en-US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提案書、業種チラシを提供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988557"/>
                  </a:ext>
                </a:extLst>
              </a:tr>
              <a:tr h="349652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案件登録</a:t>
                      </a:r>
                      <a:r>
                        <a:rPr kumimoji="1" lang="en-US" altLang="ja-JP" sz="1200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/</a:t>
                      </a:r>
                      <a:r>
                        <a:rPr kumimoji="1" lang="ja-JP" altLang="en-US" sz="1200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商流保護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100ID</a:t>
                      </a:r>
                      <a:r>
                        <a:rPr kumimoji="1" lang="ja-JP" altLang="en-US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以上の案件申請で</a:t>
                      </a: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DIS</a:t>
                      </a:r>
                      <a:r>
                        <a:rPr kumimoji="1" lang="ja-JP" altLang="en-US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商流のみメーカーの商談同席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39418"/>
                  </a:ext>
                </a:extLst>
              </a:tr>
              <a:tr h="424176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>
                          <a:solidFill>
                            <a:schemeClr val="bg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販売促進サポート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トライアル期間延長</a:t>
                      </a:r>
                      <a:endParaRPr kumimoji="1" lang="ja-JP" altLang="en-US" sz="1200" b="1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E/U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様の検証期間を最大</a:t>
                      </a: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60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日間まで延長</a:t>
                      </a: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申請必須</a:t>
                      </a: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  <a:endParaRPr kumimoji="1" lang="ja-JP" altLang="en-US" sz="12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68973"/>
                  </a:ext>
                </a:extLst>
              </a:tr>
              <a:tr h="4110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リード創出支援</a:t>
                      </a:r>
                      <a:endParaRPr kumimoji="1" lang="en-US" altLang="ja-JP" sz="1200" b="1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r>
                        <a:rPr kumimoji="1" lang="en-US" altLang="ja-JP" sz="1200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(MDF</a:t>
                      </a:r>
                      <a:r>
                        <a:rPr kumimoji="1" lang="ja-JP" altLang="en-US" sz="12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支援</a:t>
                      </a:r>
                      <a:r>
                        <a:rPr kumimoji="1" lang="en-US" altLang="ja-JP" sz="1200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  <a:endParaRPr kumimoji="1" lang="ja-JP" altLang="en-US" sz="1200" b="1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マーケティング活動・広告宣伝などの費用補助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2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上限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30</a:t>
                      </a:r>
                      <a:r>
                        <a:rPr kumimoji="1" lang="ja-JP" altLang="en-US" sz="12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万円）</a:t>
                      </a:r>
                    </a:p>
                    <a:p>
                      <a:r>
                        <a:rPr kumimoji="1" lang="ja-JP" altLang="en-US" sz="12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もしくは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r>
                        <a:rPr kumimoji="1" lang="ja-JP" altLang="en-US" sz="12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アウトバンドコールの提供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2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上限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100</a:t>
                      </a:r>
                      <a:r>
                        <a:rPr kumimoji="1" lang="ja-JP" altLang="en-US" sz="12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件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393014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720474D-BAB2-32B2-1B72-0A9FC9E12EA6}"/>
              </a:ext>
            </a:extLst>
          </p:cNvPr>
          <p:cNvSpPr/>
          <p:nvPr/>
        </p:nvSpPr>
        <p:spPr>
          <a:xfrm>
            <a:off x="2588" y="666"/>
            <a:ext cx="6858000" cy="142209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度付き 60">
            <a:extLst>
              <a:ext uri="{FF2B5EF4-FFF2-40B4-BE49-F238E27FC236}">
                <a16:creationId xmlns:a16="http://schemas.microsoft.com/office/drawing/2014/main" id="{0209AEC8-35AF-F446-B2F2-6524EC898962}"/>
              </a:ext>
            </a:extLst>
          </p:cNvPr>
          <p:cNvSpPr/>
          <p:nvPr/>
        </p:nvSpPr>
        <p:spPr>
          <a:xfrm>
            <a:off x="239945" y="347220"/>
            <a:ext cx="6380129" cy="377376"/>
          </a:xfrm>
          <a:prstGeom prst="bevel">
            <a:avLst/>
          </a:prstGeom>
          <a:solidFill>
            <a:srgbClr val="03C75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LCP 2nd</a:t>
            </a:r>
            <a:r>
              <a:rPr kumimoji="1" lang="ja-JP" altLang="en-US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加入特典一覧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C3227B0C-D598-8B57-FA38-1F9325336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240776"/>
              </p:ext>
            </p:extLst>
          </p:nvPr>
        </p:nvGraphicFramePr>
        <p:xfrm>
          <a:off x="284532" y="4571561"/>
          <a:ext cx="6310638" cy="2194560"/>
        </p:xfrm>
        <a:graphic>
          <a:graphicData uri="http://schemas.openxmlformats.org/drawingml/2006/table">
            <a:tbl>
              <a:tblPr firstRow="1" bandRow="1"/>
              <a:tblGrid>
                <a:gridCol w="887043">
                  <a:extLst>
                    <a:ext uri="{9D8B030D-6E8A-4147-A177-3AD203B41FA5}">
                      <a16:colId xmlns:a16="http://schemas.microsoft.com/office/drawing/2014/main" val="1350189903"/>
                    </a:ext>
                  </a:extLst>
                </a:gridCol>
                <a:gridCol w="1733345">
                  <a:extLst>
                    <a:ext uri="{9D8B030D-6E8A-4147-A177-3AD203B41FA5}">
                      <a16:colId xmlns:a16="http://schemas.microsoft.com/office/drawing/2014/main" val="3599265071"/>
                    </a:ext>
                  </a:extLst>
                </a:gridCol>
                <a:gridCol w="1845125">
                  <a:extLst>
                    <a:ext uri="{9D8B030D-6E8A-4147-A177-3AD203B41FA5}">
                      <a16:colId xmlns:a16="http://schemas.microsoft.com/office/drawing/2014/main" val="1949664274"/>
                    </a:ext>
                  </a:extLst>
                </a:gridCol>
                <a:gridCol w="1845125">
                  <a:extLst>
                    <a:ext uri="{9D8B030D-6E8A-4147-A177-3AD203B41FA5}">
                      <a16:colId xmlns:a16="http://schemas.microsoft.com/office/drawing/2014/main" val="1328199872"/>
                    </a:ext>
                  </a:extLst>
                </a:gridCol>
              </a:tblGrid>
              <a:tr h="24143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通常サポートと</a:t>
                      </a:r>
                      <a:r>
                        <a:rPr kumimoji="1" lang="en-US" altLang="ja-JP" sz="1200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LCP</a:t>
                      </a:r>
                      <a:r>
                        <a:rPr kumimoji="1" lang="ja-JP" altLang="en-US" sz="12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の違い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LCP2nd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加入なし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LCP2nd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加入あり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C7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692484"/>
                  </a:ext>
                </a:extLst>
              </a:tr>
              <a:tr h="241436">
                <a:tc rowSpan="3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営業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サポート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営業担当配置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-</a:t>
                      </a:r>
                      <a:endParaRPr kumimoji="1" lang="ja-JP" altLang="en-US" sz="12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⚫︎</a:t>
                      </a:r>
                      <a:endParaRPr kumimoji="1" lang="ja-JP" altLang="en-US" sz="12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828866"/>
                  </a:ext>
                </a:extLst>
              </a:tr>
              <a:tr h="2414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問合せ窓口配置</a:t>
                      </a:r>
                      <a:endParaRPr kumimoji="1" lang="ja-JP" altLang="en-US" sz="12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-</a:t>
                      </a:r>
                      <a:endParaRPr kumimoji="1" lang="ja-JP" altLang="en-US" sz="12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⚫︎</a:t>
                      </a:r>
                      <a:endParaRPr kumimoji="1" lang="ja-JP" altLang="en-US" sz="12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673011"/>
                  </a:ext>
                </a:extLst>
              </a:tr>
              <a:tr h="2414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カスタマーサクセス</a:t>
                      </a:r>
                      <a:endParaRPr kumimoji="1" lang="ja-JP" altLang="en-US" sz="12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-</a:t>
                      </a:r>
                      <a:endParaRPr kumimoji="1" lang="ja-JP" altLang="en-US" sz="12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⚫︎</a:t>
                      </a:r>
                      <a:endParaRPr kumimoji="1" lang="ja-JP" altLang="en-US" sz="12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151430"/>
                  </a:ext>
                </a:extLst>
              </a:tr>
              <a:tr h="241436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提案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サポート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Segoe UI" panose="020B0502040204020203" pitchFamily="34" charset="0"/>
                        </a:rPr>
                        <a:t>メーカーの</a:t>
                      </a:r>
                      <a:r>
                        <a:rPr lang="ja-JP" altLang="en-US" sz="1200" b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Segoe UI" panose="020B0502040204020203" pitchFamily="34" charset="0"/>
                        </a:rPr>
                        <a:t>提案同席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Segoe UI" panose="020B0502040204020203" pitchFamily="34" charset="0"/>
                        </a:rPr>
                        <a:t>▲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⚫︎</a:t>
                      </a:r>
                      <a:endParaRPr kumimoji="1" lang="ja-JP" altLang="en-US" sz="12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302365"/>
                  </a:ext>
                </a:extLst>
              </a:tr>
              <a:tr h="241436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案件登録</a:t>
                      </a: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/</a:t>
                      </a:r>
                      <a:r>
                        <a:rPr kumimoji="1" lang="ja-JP" altLang="en-US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商流保護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-</a:t>
                      </a:r>
                      <a:endParaRPr kumimoji="1" lang="ja-JP" altLang="en-US" sz="12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⚫︎</a:t>
                      </a:r>
                      <a:endParaRPr kumimoji="1" lang="ja-JP" altLang="en-US" sz="12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265666"/>
                  </a:ext>
                </a:extLst>
              </a:tr>
              <a:tr h="241436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販売促進サポート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トライアル期間延長</a:t>
                      </a:r>
                      <a:endParaRPr kumimoji="1" lang="ja-JP" altLang="en-US" sz="12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〜30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日まで</a:t>
                      </a:r>
                      <a:endParaRPr kumimoji="1" lang="ja-JP" altLang="en-US" sz="12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〜60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日まで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789226"/>
                  </a:ext>
                </a:extLst>
              </a:tr>
              <a:tr h="2414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案件リード創出支援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-</a:t>
                      </a:r>
                      <a:endParaRPr kumimoji="1" lang="ja-JP" altLang="en-US" sz="12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⚫︎</a:t>
                      </a:r>
                      <a:endParaRPr kumimoji="1" lang="ja-JP" altLang="en-US" sz="12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433279"/>
                  </a:ext>
                </a:extLst>
              </a:tr>
            </a:tbl>
          </a:graphicData>
        </a:graphic>
      </p:graphicFrame>
      <p:sp>
        <p:nvSpPr>
          <p:cNvPr id="3" name="四角形: 角度付き 60">
            <a:extLst>
              <a:ext uri="{FF2B5EF4-FFF2-40B4-BE49-F238E27FC236}">
                <a16:creationId xmlns:a16="http://schemas.microsoft.com/office/drawing/2014/main" id="{9F02455B-1126-C892-E566-7D2479F0EF19}"/>
              </a:ext>
            </a:extLst>
          </p:cNvPr>
          <p:cNvSpPr/>
          <p:nvPr/>
        </p:nvSpPr>
        <p:spPr>
          <a:xfrm>
            <a:off x="284533" y="6874245"/>
            <a:ext cx="6380129" cy="324924"/>
          </a:xfrm>
          <a:prstGeom prst="bevel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LCP 2nd</a:t>
            </a:r>
            <a:r>
              <a:rPr kumimoji="1" lang="ja-JP" altLang="en-US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申し込みの流れ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9EB2A55-2D32-372D-6E52-FBE39217DFE1}"/>
              </a:ext>
            </a:extLst>
          </p:cNvPr>
          <p:cNvSpPr/>
          <p:nvPr/>
        </p:nvSpPr>
        <p:spPr>
          <a:xfrm>
            <a:off x="-665" y="9007855"/>
            <a:ext cx="6858000" cy="142209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16E5433-0307-4736-17BA-20EA84271066}"/>
              </a:ext>
            </a:extLst>
          </p:cNvPr>
          <p:cNvSpPr txBox="1"/>
          <p:nvPr/>
        </p:nvSpPr>
        <p:spPr>
          <a:xfrm>
            <a:off x="308668" y="7206884"/>
            <a:ext cx="4887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①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フォーム</a:t>
            </a:r>
            <a:r>
              <a:rPr lang="ja-JP" altLang="en-US" b="1">
                <a:latin typeface="Meiryo UI" panose="020B0604030504040204" pitchFamily="34" charset="-128"/>
                <a:ea typeface="Meiryo UI" panose="020B0604030504040204" pitchFamily="34" charset="-128"/>
              </a:rPr>
              <a:t>よりお申し込み</a:t>
            </a:r>
            <a:endParaRPr lang="en-US" altLang="ja-JP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en-US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②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プログラム説明・加入条件説明</a:t>
            </a:r>
            <a:r>
              <a:rPr lang="en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オンライン</a:t>
            </a:r>
            <a:r>
              <a:rPr lang="en-US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en-US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③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勉強会</a:t>
            </a:r>
            <a:r>
              <a:rPr lang="en-US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現地</a:t>
            </a:r>
            <a:r>
              <a:rPr lang="en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or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オンライン、少人数</a:t>
            </a:r>
            <a:r>
              <a:rPr lang="en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OK)</a:t>
            </a:r>
            <a:r>
              <a:rPr lang="en-US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b="1">
                <a:latin typeface="Meiryo UI" panose="020B0604030504040204" pitchFamily="34" charset="-128"/>
                <a:ea typeface="Meiryo UI" panose="020B0604030504040204" pitchFamily="34" charset="-128"/>
              </a:rPr>
              <a:t>任意</a:t>
            </a:r>
            <a:endParaRPr lang="en-US" altLang="ja-JP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b="1">
                <a:latin typeface="Meiryo UI" panose="020B0604030504040204" pitchFamily="34" charset="-128"/>
                <a:ea typeface="Meiryo UI" panose="020B0604030504040204" pitchFamily="34" charset="-128"/>
              </a:rPr>
              <a:t>④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リード創出施策</a:t>
            </a:r>
            <a:r>
              <a:rPr lang="ja-JP" altLang="en-US" b="1">
                <a:latin typeface="Meiryo UI" panose="020B0604030504040204" pitchFamily="34" charset="-128"/>
                <a:ea typeface="Meiryo UI" panose="020B0604030504040204" pitchFamily="34" charset="-128"/>
              </a:rPr>
              <a:t>の実施</a:t>
            </a:r>
            <a:r>
              <a:rPr lang="en-US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 (</a:t>
            </a:r>
            <a:r>
              <a:rPr lang="ja-JP" altLang="en-US" b="1">
                <a:latin typeface="Meiryo UI" panose="020B0604030504040204" pitchFamily="34" charset="-128"/>
                <a:ea typeface="Meiryo UI" panose="020B0604030504040204" pitchFamily="34" charset="-128"/>
              </a:rPr>
              <a:t>例：テレマ施策</a:t>
            </a:r>
            <a:r>
              <a:rPr lang="en-US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2A98FF9-02F8-F8F1-4FE2-8C5737BD0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0664" y="7346713"/>
            <a:ext cx="1116969" cy="1116969"/>
          </a:xfrm>
          <a:prstGeom prst="rect">
            <a:avLst/>
          </a:prstGeom>
        </p:spPr>
      </p:pic>
      <p:sp>
        <p:nvSpPr>
          <p:cNvPr id="13" name="タイトル 4">
            <a:extLst>
              <a:ext uri="{FF2B5EF4-FFF2-40B4-BE49-F238E27FC236}">
                <a16:creationId xmlns:a16="http://schemas.microsoft.com/office/drawing/2014/main" id="{4CDFA5F8-28C0-0D29-7D36-01CDD2C9019A}"/>
              </a:ext>
            </a:extLst>
          </p:cNvPr>
          <p:cNvSpPr txBox="1">
            <a:spLocks/>
          </p:cNvSpPr>
          <p:nvPr/>
        </p:nvSpPr>
        <p:spPr>
          <a:xfrm>
            <a:off x="579321" y="8634901"/>
            <a:ext cx="5758528" cy="409525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kumimoji="1" sz="3600" b="1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  <a:hlinkClick r:id="rId3"/>
              </a:rPr>
              <a:t>https://forms.office.com/r/5dYe8s2BAN</a:t>
            </a:r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  <a:p>
            <a:pPr>
              <a:defRPr/>
            </a:pPr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0D47B6F-7938-318B-8532-9A5D647F1242}"/>
              </a:ext>
            </a:extLst>
          </p:cNvPr>
          <p:cNvSpPr txBox="1"/>
          <p:nvPr/>
        </p:nvSpPr>
        <p:spPr>
          <a:xfrm>
            <a:off x="554123" y="8412272"/>
            <a:ext cx="3174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>
                <a:latin typeface="Meiryo UI" panose="020B0604030504040204" pitchFamily="34" charset="-128"/>
                <a:ea typeface="Meiryo UI" panose="020B0604030504040204" pitchFamily="34" charset="-128"/>
              </a:rPr>
              <a:t>◼︎お申し込みフォーム</a:t>
            </a:r>
            <a:endParaRPr lang="en-US" altLang="ja-JP" sz="1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1877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996B64E9E3BFE4BB43595CC60445CBF" ma:contentTypeVersion="14" ma:contentTypeDescription="新しいドキュメントを作成します。" ma:contentTypeScope="" ma:versionID="d54dd4aaa18bb7767e8811dc31f5bce3">
  <xsd:schema xmlns:xsd="http://www.w3.org/2001/XMLSchema" xmlns:xs="http://www.w3.org/2001/XMLSchema" xmlns:p="http://schemas.microsoft.com/office/2006/metadata/properties" xmlns:ns3="4e6cbd5d-a7a6-4348-b04e-296915dcc067" xmlns:ns4="54816947-f70c-47a3-80a5-213d3b7b5a12" targetNamespace="http://schemas.microsoft.com/office/2006/metadata/properties" ma:root="true" ma:fieldsID="869b33fa1c595cb9422f0f2be9b68196" ns3:_="" ns4:_="">
    <xsd:import namespace="4e6cbd5d-a7a6-4348-b04e-296915dcc067"/>
    <xsd:import namespace="54816947-f70c-47a3-80a5-213d3b7b5a1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6cbd5d-a7a6-4348-b04e-296915dcc0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816947-f70c-47a3-80a5-213d3b7b5a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2BB261-7965-4885-8661-EB23CE91C2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6cbd5d-a7a6-4348-b04e-296915dcc067"/>
    <ds:schemaRef ds:uri="54816947-f70c-47a3-80a5-213d3b7b5a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22DF7E-603B-40B4-87C0-A42A70CA71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DC818A-90B8-492D-B1DA-4E57E412187B}">
  <ds:schemaRefs>
    <ds:schemaRef ds:uri="4e6cbd5d-a7a6-4348-b04e-296915dcc067"/>
    <ds:schemaRef ds:uri="http://purl.org/dc/dcmitype/"/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54816947-f70c-47a3-80a5-213d3b7b5a1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22701</TotalTime>
  <Words>445</Words>
  <Application>Microsoft Macintosh PowerPoint</Application>
  <PresentationFormat>画面に合わせる (4:3)</PresentationFormat>
  <Paragraphs>94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鍋島 好一朗(ﾘｶｰﾘﾝｸﾞﾋﾞｼﾞﾈｽ販売推進部 ﾘｶｰﾘﾝｸﾞ販売推進課)</dc:creator>
  <cp:lastModifiedBy>WJ10259</cp:lastModifiedBy>
  <cp:revision>177</cp:revision>
  <dcterms:created xsi:type="dcterms:W3CDTF">2021-12-20T02:52:01Z</dcterms:created>
  <dcterms:modified xsi:type="dcterms:W3CDTF">2025-04-24T09:10:40Z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0x0101009996B64E9E3BFE4BB43595CC60445CBF</vt:lpwstr>
  </property>
</Properties>
</file>